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8" r:id="rId1"/>
  </p:sldMasterIdLst>
  <p:notesMasterIdLst>
    <p:notesMasterId r:id="rId19"/>
  </p:notesMasterIdLst>
  <p:sldIdLst>
    <p:sldId id="256" r:id="rId2"/>
    <p:sldId id="257" r:id="rId3"/>
    <p:sldId id="261" r:id="rId4"/>
    <p:sldId id="263" r:id="rId5"/>
    <p:sldId id="262" r:id="rId6"/>
    <p:sldId id="268" r:id="rId7"/>
    <p:sldId id="271" r:id="rId8"/>
    <p:sldId id="269" r:id="rId9"/>
    <p:sldId id="264" r:id="rId10"/>
    <p:sldId id="265" r:id="rId11"/>
    <p:sldId id="270" r:id="rId12"/>
    <p:sldId id="266" r:id="rId13"/>
    <p:sldId id="267" r:id="rId14"/>
    <p:sldId id="258" r:id="rId15"/>
    <p:sldId id="273" r:id="rId16"/>
    <p:sldId id="259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0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0B2CE6-7B8B-47FA-A29E-A3047EAFBE4E}" type="datetimeFigureOut">
              <a:rPr lang="en-US" smtClean="0"/>
              <a:t>05-Nov-20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E68F59-16DD-47F1-BD7D-1E395C7C4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21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68F59-16DD-47F1-BD7D-1E395C7C4E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792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5E97-21B1-417D-AB2A-F43D71FC7EFB}" type="datetimeFigureOut">
              <a:rPr lang="en-US" smtClean="0"/>
              <a:t>05-Nov-20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4370D-3D0C-479D-87E8-6F109EC85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056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5E97-21B1-417D-AB2A-F43D71FC7EFB}" type="datetimeFigureOut">
              <a:rPr lang="en-US" smtClean="0"/>
              <a:t>05-Nov-20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4370D-3D0C-479D-87E8-6F109EC85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75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C65E5E97-21B1-417D-AB2A-F43D71FC7EFB}" type="datetimeFigureOut">
              <a:rPr lang="en-US" smtClean="0"/>
              <a:t>05-Nov-20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3E74370D-3D0C-479D-87E8-6F109EC85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800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5E97-21B1-417D-AB2A-F43D71FC7EFB}" type="datetimeFigureOut">
              <a:rPr lang="en-US" smtClean="0"/>
              <a:t>05-Nov-20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4370D-3D0C-479D-87E8-6F109EC85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78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65E5E97-21B1-417D-AB2A-F43D71FC7EFB}" type="datetimeFigureOut">
              <a:rPr lang="en-US" smtClean="0"/>
              <a:t>05-Nov-20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E74370D-3D0C-479D-87E8-6F109EC85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552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5E97-21B1-417D-AB2A-F43D71FC7EFB}" type="datetimeFigureOut">
              <a:rPr lang="en-US" smtClean="0"/>
              <a:t>05-Nov-20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4370D-3D0C-479D-87E8-6F109EC85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71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5E97-21B1-417D-AB2A-F43D71FC7EFB}" type="datetimeFigureOut">
              <a:rPr lang="en-US" smtClean="0"/>
              <a:t>05-Nov-20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4370D-3D0C-479D-87E8-6F109EC85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30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5E97-21B1-417D-AB2A-F43D71FC7EFB}" type="datetimeFigureOut">
              <a:rPr lang="en-US" smtClean="0"/>
              <a:t>05-Nov-20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4370D-3D0C-479D-87E8-6F109EC85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46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5E97-21B1-417D-AB2A-F43D71FC7EFB}" type="datetimeFigureOut">
              <a:rPr lang="en-US" smtClean="0"/>
              <a:t>05-Nov-20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4370D-3D0C-479D-87E8-6F109EC85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31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5E97-21B1-417D-AB2A-F43D71FC7EFB}" type="datetimeFigureOut">
              <a:rPr lang="en-US" smtClean="0"/>
              <a:t>05-Nov-20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4370D-3D0C-479D-87E8-6F109EC85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85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5E97-21B1-417D-AB2A-F43D71FC7EFB}" type="datetimeFigureOut">
              <a:rPr lang="en-US" smtClean="0"/>
              <a:t>05-Nov-20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4370D-3D0C-479D-87E8-6F109EC85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39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C65E5E97-21B1-417D-AB2A-F43D71FC7EFB}" type="datetimeFigureOut">
              <a:rPr lang="en-US" smtClean="0"/>
              <a:t>05-Nov-20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3E74370D-3D0C-479D-87E8-6F109EC85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9373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mouldering" TargetMode="External"/><Relationship Id="rId3" Type="http://schemas.openxmlformats.org/officeDocument/2006/relationships/hyperlink" Target="https://www.elsevier.com/connect/smoking-and-smoking-related-health-outcomes-high-in-public-housing" TargetMode="External"/><Relationship Id="rId7" Type="http://schemas.openxmlformats.org/officeDocument/2006/relationships/hyperlink" Target="https://lastminuteengineers.com/mq2-gas-senser-arduino-tutorial/" TargetMode="External"/><Relationship Id="rId2" Type="http://schemas.openxmlformats.org/officeDocument/2006/relationships/hyperlink" Target="https://www.alarmnewengland.com/blog/smoke-detector-types-and-their-differenc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lipartmax.com/middle/m2i8A0A0N4H7b1b1_explosion-clipart-blast-icon/" TargetMode="External"/><Relationship Id="rId5" Type="http://schemas.openxmlformats.org/officeDocument/2006/relationships/hyperlink" Target="https://www.freevectors.net/free-vector-battery-icon-39313" TargetMode="External"/><Relationship Id="rId4" Type="http://schemas.openxmlformats.org/officeDocument/2006/relationships/hyperlink" Target="https://pngtree.com/freepng/siren-alarm-icon_4888522.html" TargetMode="External"/><Relationship Id="rId9" Type="http://schemas.openxmlformats.org/officeDocument/2006/relationships/hyperlink" Target="https://www.publicdomainpictures.net/en/view-image.php?image=77947&amp;picture=flaming-fir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x-red-mark-incorrect-30465/" TargetMode="External"/><Relationship Id="rId7" Type="http://schemas.openxmlformats.org/officeDocument/2006/relationships/hyperlink" Target="https://www.realsimple.com/home-organizing/decorating/decorating-bathroom/steam-shower-guide" TargetMode="External"/><Relationship Id="rId2" Type="http://schemas.openxmlformats.org/officeDocument/2006/relationships/hyperlink" Target="https://www.makerspaces.com/arduino-uno-tutorial-beginner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katejoranson.com/sources/2013/4/20/migrating-burnt-toast" TargetMode="External"/><Relationship Id="rId5" Type="http://schemas.openxmlformats.org/officeDocument/2006/relationships/hyperlink" Target="https://www.usfa.fema.gov/about/smoke_alarms_position.html#:~:text=Ionization%20smoke%20alarms%20tend%20to,fires%20than%20ionization%20smoke%20alarms" TargetMode="External"/><Relationship Id="rId4" Type="http://schemas.openxmlformats.org/officeDocument/2006/relationships/hyperlink" Target="https://www.iconfinder.com/icons/4245782/fast_fart_smoke_run_icon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ypes of Smoke Detectors and Their Differences">
            <a:extLst>
              <a:ext uri="{FF2B5EF4-FFF2-40B4-BE49-F238E27FC236}">
                <a16:creationId xmlns:a16="http://schemas.microsoft.com/office/drawing/2014/main" id="{EB776FAB-CC9F-4C8A-8CE4-9E019C904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19713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2337F1-645E-406E-9F0A-D07146E10BBA}"/>
              </a:ext>
            </a:extLst>
          </p:cNvPr>
          <p:cNvSpPr txBox="1"/>
          <p:nvPr/>
        </p:nvSpPr>
        <p:spPr>
          <a:xfrm>
            <a:off x="9019713" y="346509"/>
            <a:ext cx="27343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Smoke Detectors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BF4FF9-2D46-4FE5-8245-0F24621EB0D8}"/>
              </a:ext>
            </a:extLst>
          </p:cNvPr>
          <p:cNvSpPr txBox="1"/>
          <p:nvPr/>
        </p:nvSpPr>
        <p:spPr>
          <a:xfrm>
            <a:off x="10315853" y="6488668"/>
            <a:ext cx="143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Yeo Wei Hng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7A9EEF-4835-4E52-ABC5-37A2F31F831E}"/>
              </a:ext>
            </a:extLst>
          </p:cNvPr>
          <p:cNvSpPr txBox="1"/>
          <p:nvPr/>
        </p:nvSpPr>
        <p:spPr>
          <a:xfrm>
            <a:off x="9019713" y="6488667"/>
            <a:ext cx="532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825351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9A13-6D5C-43FE-835C-72EF6AF64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Output from the MQ2 Gas Sensor</a:t>
            </a:r>
          </a:p>
        </p:txBody>
      </p:sp>
      <p:pic>
        <p:nvPicPr>
          <p:cNvPr id="5" name="Picture 4" descr="MQ2 Gas Sensor Module Output">
            <a:extLst>
              <a:ext uri="{FF2B5EF4-FFF2-40B4-BE49-F238E27FC236}">
                <a16:creationId xmlns:a16="http://schemas.microsoft.com/office/drawing/2014/main" id="{86633B33-03C7-4FA0-9B76-400ECEAEBBD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1952625"/>
            <a:ext cx="11544300" cy="47053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96FC7C-0728-4CCC-ACA2-9EC5B23E089D}"/>
              </a:ext>
            </a:extLst>
          </p:cNvPr>
          <p:cNvSpPr txBox="1"/>
          <p:nvPr/>
        </p:nvSpPr>
        <p:spPr>
          <a:xfrm>
            <a:off x="11839575" y="6288643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[7]</a:t>
            </a:r>
          </a:p>
        </p:txBody>
      </p:sp>
    </p:spTree>
    <p:extLst>
      <p:ext uri="{BB962C8B-B14F-4D97-AF65-F5344CB8AC3E}">
        <p14:creationId xmlns:p14="http://schemas.microsoft.com/office/powerpoint/2010/main" val="3040282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18CE5-EFFE-4B3E-93BA-C9BE51474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Using mq2 gas sensor with Arduino</a:t>
            </a:r>
          </a:p>
        </p:txBody>
      </p:sp>
      <p:pic>
        <p:nvPicPr>
          <p:cNvPr id="4" name="Picture 4" descr="Arduino Project Working, Interfacing MQ2 Gas Sensor">
            <a:extLst>
              <a:ext uri="{FF2B5EF4-FFF2-40B4-BE49-F238E27FC236}">
                <a16:creationId xmlns:a16="http://schemas.microsoft.com/office/drawing/2014/main" id="{A24A0EBF-D217-409A-B272-531C1B81705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00" t="19954" r="39857" b="19068"/>
          <a:stretch/>
        </p:blipFill>
        <p:spPr bwMode="auto">
          <a:xfrm rot="5400000">
            <a:off x="7703972" y="1737801"/>
            <a:ext cx="1633491" cy="265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rduino-uno-board-tutorial-beginners2">
            <a:extLst>
              <a:ext uri="{FF2B5EF4-FFF2-40B4-BE49-F238E27FC236}">
                <a16:creationId xmlns:a16="http://schemas.microsoft.com/office/drawing/2014/main" id="{94974965-F9C0-4E82-ADE5-D8C3B83047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4" t="13616" r="13049" b="13993"/>
          <a:stretch/>
        </p:blipFill>
        <p:spPr bwMode="auto">
          <a:xfrm>
            <a:off x="644738" y="1999693"/>
            <a:ext cx="3026546" cy="213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2D04C7B1-346D-4A15-9384-3BDB4A604163}"/>
              </a:ext>
            </a:extLst>
          </p:cNvPr>
          <p:cNvSpPr/>
          <p:nvPr/>
        </p:nvSpPr>
        <p:spPr>
          <a:xfrm>
            <a:off x="3857343" y="2701030"/>
            <a:ext cx="3173771" cy="727969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 descr="Siren Alarm Icon, Alarm Icons, Siren, Alarm PNG and Vector with Transparent  Background for Free Download">
            <a:extLst>
              <a:ext uri="{FF2B5EF4-FFF2-40B4-BE49-F238E27FC236}">
                <a16:creationId xmlns:a16="http://schemas.microsoft.com/office/drawing/2014/main" id="{43B01FA3-7D4F-463F-B68A-11306EB50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064" y="4975856"/>
            <a:ext cx="1555937" cy="155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6538BF50-00A8-4E80-943B-90FDD05F463E}"/>
              </a:ext>
            </a:extLst>
          </p:cNvPr>
          <p:cNvSpPr/>
          <p:nvPr/>
        </p:nvSpPr>
        <p:spPr>
          <a:xfrm rot="7757714">
            <a:off x="3894724" y="3677915"/>
            <a:ext cx="509730" cy="2721026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8216D-E95F-4397-B1E2-6882CB0DAF3F}"/>
              </a:ext>
            </a:extLst>
          </p:cNvPr>
          <p:cNvSpPr txBox="1"/>
          <p:nvPr/>
        </p:nvSpPr>
        <p:spPr>
          <a:xfrm>
            <a:off x="11312574" y="6347127"/>
            <a:ext cx="879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[3] [7]</a:t>
            </a:r>
          </a:p>
        </p:txBody>
      </p:sp>
    </p:spTree>
    <p:extLst>
      <p:ext uri="{BB962C8B-B14F-4D97-AF65-F5344CB8AC3E}">
        <p14:creationId xmlns:p14="http://schemas.microsoft.com/office/powerpoint/2010/main" val="395330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A7E8E-B927-45E5-BD18-101D2D77F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Quick Demonstrations of mq2 gas sensor in action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7B5290-1C15-4F9C-A7AC-F82C005CA9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445" y="1889995"/>
            <a:ext cx="8201025" cy="4968005"/>
          </a:xfr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25DF79-B6CA-4F0E-AAA4-D0AD44180488}"/>
              </a:ext>
            </a:extLst>
          </p:cNvPr>
          <p:cNvSpPr/>
          <p:nvPr/>
        </p:nvSpPr>
        <p:spPr>
          <a:xfrm rot="21163177">
            <a:off x="3790950" y="4876799"/>
            <a:ext cx="2533650" cy="523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C56F171-46F2-40B9-8D0A-50F5870DA45E}"/>
              </a:ext>
            </a:extLst>
          </p:cNvPr>
          <p:cNvSpPr/>
          <p:nvPr/>
        </p:nvSpPr>
        <p:spPr>
          <a:xfrm rot="21163177">
            <a:off x="4210050" y="5526249"/>
            <a:ext cx="2533650" cy="523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856846E-C9EB-4583-A819-EC478448D4BB}"/>
              </a:ext>
            </a:extLst>
          </p:cNvPr>
          <p:cNvSpPr/>
          <p:nvPr/>
        </p:nvSpPr>
        <p:spPr>
          <a:xfrm rot="4628381">
            <a:off x="6854280" y="3812536"/>
            <a:ext cx="2533650" cy="523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8F11467D-D06F-4925-A82B-0BC0499B0D82}"/>
              </a:ext>
            </a:extLst>
          </p:cNvPr>
          <p:cNvSpPr/>
          <p:nvPr/>
        </p:nvSpPr>
        <p:spPr>
          <a:xfrm>
            <a:off x="5476875" y="5733095"/>
            <a:ext cx="977265" cy="840729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23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7" grpId="0" animBg="1"/>
      <p:bldP spid="17" grpId="1" animBg="1"/>
      <p:bldP spid="19" grpId="0" animBg="1"/>
      <p:bldP spid="19" grpId="1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C7933-E9C8-494C-9C9B-2D3E76F6D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MQ2 Gas sensor detecting smoke</a:t>
            </a:r>
          </a:p>
        </p:txBody>
      </p:sp>
      <p:pic>
        <p:nvPicPr>
          <p:cNvPr id="4" name="20201101_142722">
            <a:hlinkClick r:id="" action="ppaction://media"/>
            <a:extLst>
              <a:ext uri="{FF2B5EF4-FFF2-40B4-BE49-F238E27FC236}">
                <a16:creationId xmlns:a16="http://schemas.microsoft.com/office/drawing/2014/main" id="{90D2D4E6-A30B-4DFA-A3B7-23C0F226D73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3814" y="1944209"/>
            <a:ext cx="11364371" cy="4824445"/>
          </a:xfrm>
        </p:spPr>
      </p:pic>
    </p:spTree>
    <p:extLst>
      <p:ext uri="{BB962C8B-B14F-4D97-AF65-F5344CB8AC3E}">
        <p14:creationId xmlns:p14="http://schemas.microsoft.com/office/powerpoint/2010/main" val="377907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95A35-CC3F-4FC9-8CA3-894F17DB2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1631A-6925-4334-877E-0FF3BAD2E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sz="3200" dirty="0"/>
              <a:t>The 2 main technology  in home smoke alarm - Ionization Smoke Detectors and Photoelectric Smoke Detectors.  </a:t>
            </a:r>
          </a:p>
          <a:p>
            <a:pPr>
              <a:buFontTx/>
              <a:buChar char="-"/>
            </a:pPr>
            <a:r>
              <a:rPr lang="en-US" sz="3200" dirty="0"/>
              <a:t>The best smoke alarm consist of both technology. </a:t>
            </a:r>
          </a:p>
          <a:p>
            <a:pPr>
              <a:buFontTx/>
              <a:buChar char="-"/>
            </a:pPr>
            <a:r>
              <a:rPr lang="en-US" sz="3200" dirty="0"/>
              <a:t>MQ2 Gas Sensor can also be used as a smoke </a:t>
            </a:r>
            <a:r>
              <a:rPr lang="en-US" sz="3200"/>
              <a:t>detector easily.</a:t>
            </a:r>
            <a:endParaRPr lang="en-US" sz="32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301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0F8663-AB8B-4B07-8F24-9B63DA451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21220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35590-5084-43CF-BEB9-030FBD25F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8775A-3085-46B9-9E86-B636C1295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[1] Derek </a:t>
            </a:r>
            <a:r>
              <a:rPr lang="en-US" dirty="0" err="1"/>
              <a:t>Crippin</a:t>
            </a:r>
            <a:r>
              <a:rPr lang="en-US" dirty="0"/>
              <a:t>. (2019). Types of Smoke Detectors and Their Differences. [Online]. Available: </a:t>
            </a:r>
            <a:r>
              <a:rPr lang="en-US" dirty="0">
                <a:hlinkClick r:id="rId2"/>
              </a:rPr>
              <a:t>https://www.alarmnewengland.com/blog/smoke-detector-types-and-their-differences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[2] Leahy. (2017). Smoking and smoking-related health issues high in public housing. [Online]. Available: </a:t>
            </a:r>
            <a:r>
              <a:rPr lang="en-US" dirty="0">
                <a:hlinkClick r:id="rId3"/>
              </a:rPr>
              <a:t>https://www.elsevier.com/connect/smoking-and-smoking-related-health-outcomes-high-in-public-housing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[3] Icon. [Online]. Available: </a:t>
            </a:r>
            <a:r>
              <a:rPr lang="en-US" dirty="0">
                <a:hlinkClick r:id="rId4"/>
              </a:rPr>
              <a:t>https://pngtree.com/freepng/siren-alarm-icon_4888522.html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[4] CG1111 Preparatory Materials for Week 10 Studio 1. </a:t>
            </a:r>
          </a:p>
          <a:p>
            <a:pPr marL="0" indent="0">
              <a:buNone/>
            </a:pPr>
            <a:r>
              <a:rPr lang="en-US" dirty="0"/>
              <a:t>[5] Icon. [Online]. Available: </a:t>
            </a:r>
            <a:r>
              <a:rPr lang="en-US" dirty="0">
                <a:hlinkClick r:id="rId5"/>
              </a:rPr>
              <a:t>https://www.freevectors.net/free-vector-battery-icon-39313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[6] Icon. [Online]. Available: </a:t>
            </a:r>
            <a:r>
              <a:rPr lang="en-US" dirty="0">
                <a:hlinkClick r:id="rId6"/>
              </a:rPr>
              <a:t>https://www.clipartmax.com/middle/m2i8A0A0N4H7b1b1_explosion-clipart-blast-icon/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[7] Last Minute Engineer. (n.d.). How MQ2 Gas/Smoke Sensor Works? &amp; Interface it with Arduino. [Online]. Available: </a:t>
            </a:r>
            <a:r>
              <a:rPr lang="en-US" dirty="0">
                <a:hlinkClick r:id="rId7"/>
              </a:rPr>
              <a:t>https://lastminuteengineers.com/mq2-gas-senser-arduino-tutorial/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[8] Wikipedia. (2020). </a:t>
            </a:r>
            <a:r>
              <a:rPr lang="en-US" dirty="0" err="1"/>
              <a:t>Smouldering</a:t>
            </a:r>
            <a:r>
              <a:rPr lang="en-US" dirty="0"/>
              <a:t>. [Online]. Available: </a:t>
            </a:r>
            <a:r>
              <a:rPr lang="en-US" dirty="0">
                <a:hlinkClick r:id="rId8"/>
              </a:rPr>
              <a:t>https://en.wikipedia.org/wiki/Smouldering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[9] Icon. [Online]. Available: </a:t>
            </a:r>
            <a:r>
              <a:rPr lang="en-US" dirty="0">
                <a:hlinkClick r:id="rId9"/>
              </a:rPr>
              <a:t>https://www.publicdomainpictures.net/en/view-image.php?image=77947&amp;picture=flaming-fire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660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38585-B776-4D02-B7A4-B50800A96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37DAE-5085-43AA-B60C-F7CF1AEA5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[10] Makerspaces. (n.d.). Arduino For Beginners. [Online]. Available: </a:t>
            </a:r>
            <a:r>
              <a:rPr lang="en-US" dirty="0">
                <a:hlinkClick r:id="rId2"/>
              </a:rPr>
              <a:t>https://www.makerspaces.com/arduino-uno-tutorial-beginners/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[11] Icon. Available: </a:t>
            </a:r>
            <a:r>
              <a:rPr lang="en-US" dirty="0">
                <a:hlinkClick r:id="rId3"/>
              </a:rPr>
              <a:t>https://pixabay.com/vectors/x-red-mark-incorrect-30465/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[12] Icon. Available: </a:t>
            </a:r>
            <a:r>
              <a:rPr lang="en-US" dirty="0">
                <a:hlinkClick r:id="rId4"/>
              </a:rPr>
              <a:t>https://www.iconfinder.com/icons/4245782/fast_fart_smoke_run_icon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[13] US Fire Administration. (n.d.). USFA position on home smoke alarms. [Online] Available: </a:t>
            </a:r>
            <a:r>
              <a:rPr lang="en-US" dirty="0">
                <a:hlinkClick r:id="rId5"/>
              </a:rPr>
              <a:t>https://www.usfa.fema.gov/about/smoke_alarms_position.html#:~:text=Ionization%20smoke%20alarms%20tend%20to,fires%20than%20ionization%20smoke%20alarms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/>
              <a:t>[14] Kate </a:t>
            </a:r>
            <a:r>
              <a:rPr lang="en-US" dirty="0" err="1"/>
              <a:t>Joranson</a:t>
            </a:r>
            <a:r>
              <a:rPr lang="en-US" dirty="0"/>
              <a:t>. (2020). Migrating burnt toast. [Online]. Available: </a:t>
            </a:r>
            <a:r>
              <a:rPr lang="en-US" dirty="0">
                <a:hlinkClick r:id="rId6"/>
              </a:rPr>
              <a:t>http://katejoranson.com/sources/2013/4/20/migrating-burnt-toast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[15] Lauren Phillips. (2019). Why a Steam Shower Should Be the Next Luxurious Addition to Your Bathroom. [Online]. Available: </a:t>
            </a:r>
            <a:r>
              <a:rPr lang="en-US" dirty="0">
                <a:hlinkClick r:id="rId7"/>
              </a:rPr>
              <a:t>https://www.realsimple.com/home-organizing/decorating/decorating-bathroom/steam-shower-guide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164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616FF-070E-4C8C-9A6B-C417E14DA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3D3E7-E4C3-4375-BDEF-395DCDA96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Smoke Detector for Home use and how they Work?</a:t>
            </a:r>
          </a:p>
          <a:p>
            <a:pPr>
              <a:buFontTx/>
              <a:buChar char="-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Comparing these 2 Types of Smoke Detectors for Home use.</a:t>
            </a:r>
          </a:p>
          <a:p>
            <a:pPr>
              <a:buFontTx/>
              <a:buChar char="-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MQ2 Gas Sensor and how it works?</a:t>
            </a:r>
          </a:p>
          <a:p>
            <a:pPr>
              <a:buFontTx/>
              <a:buChar char="-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 Demonstration on the usage of MQ-2 Gas sensor.   </a:t>
            </a:r>
          </a:p>
          <a:p>
            <a:pPr>
              <a:buFontTx/>
              <a:buChar char="-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620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36FB3-CA05-40DB-A990-6671115FF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Types of Smoke Detectors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95CEB-4321-4277-89DD-B8E84FD15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Photoelectric Smoke Detectors.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Ionization Smoke Detectors.</a:t>
            </a:r>
            <a:endParaRPr lang="en-US" sz="32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MQ2 Gas sensor. </a:t>
            </a:r>
          </a:p>
        </p:txBody>
      </p:sp>
    </p:spTree>
    <p:extLst>
      <p:ext uri="{BB962C8B-B14F-4D97-AF65-F5344CB8AC3E}">
        <p14:creationId xmlns:p14="http://schemas.microsoft.com/office/powerpoint/2010/main" val="2113604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EDE4B-8750-4A10-9C4C-8D6604A85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Photoelectric smoke sensor Work?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5D454B-82FF-4D8B-B483-D9757E7EB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72860" y="2086252"/>
            <a:ext cx="1391758" cy="2370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F677DD-B693-463E-9C2E-8189D2F70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 flipH="1">
            <a:off x="5400808" y="4514441"/>
            <a:ext cx="1490403" cy="23581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C557BC8-2803-467A-8677-ED0BEED9E3CA}"/>
              </a:ext>
            </a:extLst>
          </p:cNvPr>
          <p:cNvSpPr/>
          <p:nvPr/>
        </p:nvSpPr>
        <p:spPr>
          <a:xfrm flipV="1">
            <a:off x="1202919" y="2542014"/>
            <a:ext cx="10989081" cy="340434"/>
          </a:xfrm>
          <a:prstGeom prst="rect">
            <a:avLst/>
          </a:prstGeom>
          <a:solidFill>
            <a:srgbClr val="7030A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E52108-D0A1-404D-AF67-93EE816C056C}"/>
              </a:ext>
            </a:extLst>
          </p:cNvPr>
          <p:cNvSpPr txBox="1"/>
          <p:nvPr/>
        </p:nvSpPr>
        <p:spPr>
          <a:xfrm>
            <a:off x="359538" y="4565214"/>
            <a:ext cx="1391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Infrared Emitter.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349FE9-C62A-484F-A8C2-AAD29EAD3DEB}"/>
              </a:ext>
            </a:extLst>
          </p:cNvPr>
          <p:cNvSpPr txBox="1"/>
          <p:nvPr/>
        </p:nvSpPr>
        <p:spPr>
          <a:xfrm>
            <a:off x="5157926" y="6488668"/>
            <a:ext cx="1988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Infrared Detector</a:t>
            </a:r>
          </a:p>
        </p:txBody>
      </p:sp>
      <p:pic>
        <p:nvPicPr>
          <p:cNvPr id="11" name="Picture 2" descr="&#10;">
            <a:extLst>
              <a:ext uri="{FF2B5EF4-FFF2-40B4-BE49-F238E27FC236}">
                <a16:creationId xmlns:a16="http://schemas.microsoft.com/office/drawing/2014/main" id="{2B1682CF-9E16-4393-AC06-98A5D40E1DB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112" y="1975893"/>
            <a:ext cx="3144961" cy="157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rrow: Down 21">
            <a:extLst>
              <a:ext uri="{FF2B5EF4-FFF2-40B4-BE49-F238E27FC236}">
                <a16:creationId xmlns:a16="http://schemas.microsoft.com/office/drawing/2014/main" id="{95C2A834-C74C-4CCA-8730-088FE2646590}"/>
              </a:ext>
            </a:extLst>
          </p:cNvPr>
          <p:cNvSpPr/>
          <p:nvPr/>
        </p:nvSpPr>
        <p:spPr>
          <a:xfrm rot="1422118">
            <a:off x="6221026" y="2998327"/>
            <a:ext cx="375916" cy="2333188"/>
          </a:xfrm>
          <a:prstGeom prst="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4EE5093B-297B-4160-B2C2-2769877326EA}"/>
              </a:ext>
            </a:extLst>
          </p:cNvPr>
          <p:cNvSpPr/>
          <p:nvPr/>
        </p:nvSpPr>
        <p:spPr>
          <a:xfrm rot="1329995">
            <a:off x="5820282" y="2699916"/>
            <a:ext cx="361564" cy="2523768"/>
          </a:xfrm>
          <a:prstGeom prst="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216A36-3AA2-45B8-B5FD-56FED6D7C14D}"/>
              </a:ext>
            </a:extLst>
          </p:cNvPr>
          <p:cNvSpPr txBox="1"/>
          <p:nvPr/>
        </p:nvSpPr>
        <p:spPr>
          <a:xfrm>
            <a:off x="2378187" y="2523023"/>
            <a:ext cx="1391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Infrared Ray</a:t>
            </a:r>
          </a:p>
        </p:txBody>
      </p:sp>
      <p:pic>
        <p:nvPicPr>
          <p:cNvPr id="3076" name="Picture 4" descr="Siren Alarm Icon, Alarm Icons, Siren, Alarm PNG and Vector with Transparent  Background for Free Download">
            <a:extLst>
              <a:ext uri="{FF2B5EF4-FFF2-40B4-BE49-F238E27FC236}">
                <a16:creationId xmlns:a16="http://schemas.microsoft.com/office/drawing/2014/main" id="{430E371D-5CF8-4BE5-A281-6BE62DFE2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894" y="4932731"/>
            <a:ext cx="1555937" cy="155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E846C3BA-0639-4FDA-9B47-24611FE76FC9}"/>
              </a:ext>
            </a:extLst>
          </p:cNvPr>
          <p:cNvSpPr/>
          <p:nvPr/>
        </p:nvSpPr>
        <p:spPr>
          <a:xfrm>
            <a:off x="7401938" y="5488705"/>
            <a:ext cx="917080" cy="409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5ADF12-7AA8-40CD-BA48-5AF2292A95C2}"/>
              </a:ext>
            </a:extLst>
          </p:cNvPr>
          <p:cNvSpPr txBox="1"/>
          <p:nvPr/>
        </p:nvSpPr>
        <p:spPr>
          <a:xfrm>
            <a:off x="9951831" y="6119336"/>
            <a:ext cx="54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[3]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0A2AD8-12AE-4D25-8503-A4EEF4AE6325}"/>
              </a:ext>
            </a:extLst>
          </p:cNvPr>
          <p:cNvSpPr txBox="1"/>
          <p:nvPr/>
        </p:nvSpPr>
        <p:spPr>
          <a:xfrm>
            <a:off x="1751296" y="4141467"/>
            <a:ext cx="704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[4]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03BAC4-64E1-4183-9C7D-F974BC74709A}"/>
              </a:ext>
            </a:extLst>
          </p:cNvPr>
          <p:cNvSpPr txBox="1"/>
          <p:nvPr/>
        </p:nvSpPr>
        <p:spPr>
          <a:xfrm>
            <a:off x="7325062" y="6119336"/>
            <a:ext cx="704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168927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2" grpId="0" animBg="1"/>
      <p:bldP spid="26" grpId="0" animBg="1"/>
      <p:bldP spid="29" grpId="0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18180-85EA-4442-94A3-7D9F25FD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Ionization Smoke detectors Work?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F66553-475A-4738-ADED-901215D49FF9}"/>
              </a:ext>
            </a:extLst>
          </p:cNvPr>
          <p:cNvSpPr/>
          <p:nvPr/>
        </p:nvSpPr>
        <p:spPr>
          <a:xfrm>
            <a:off x="1828800" y="2495550"/>
            <a:ext cx="3552825" cy="219075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476E88-475A-480F-9D2B-0D3C1E62E667}"/>
              </a:ext>
            </a:extLst>
          </p:cNvPr>
          <p:cNvSpPr/>
          <p:nvPr/>
        </p:nvSpPr>
        <p:spPr>
          <a:xfrm>
            <a:off x="1828800" y="5510215"/>
            <a:ext cx="3552825" cy="219075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2" name="Picture 6" descr="Free Vector Battery Icon | FreeVectors">
            <a:extLst>
              <a:ext uri="{FF2B5EF4-FFF2-40B4-BE49-F238E27FC236}">
                <a16:creationId xmlns:a16="http://schemas.microsoft.com/office/drawing/2014/main" id="{824835D7-77EB-4F77-8786-375D02761D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8" t="-1724" r="30822" b="5861"/>
          <a:stretch/>
        </p:blipFill>
        <p:spPr bwMode="auto">
          <a:xfrm>
            <a:off x="190500" y="3495676"/>
            <a:ext cx="733425" cy="132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F28557-3E34-4567-B79F-B0CCFFABE573}"/>
              </a:ext>
            </a:extLst>
          </p:cNvPr>
          <p:cNvSpPr/>
          <p:nvPr/>
        </p:nvSpPr>
        <p:spPr>
          <a:xfrm>
            <a:off x="509587" y="2152651"/>
            <a:ext cx="95250" cy="134302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0FB650-2675-429D-B1CA-3E2B0C3F0F5E}"/>
              </a:ext>
            </a:extLst>
          </p:cNvPr>
          <p:cNvSpPr/>
          <p:nvPr/>
        </p:nvSpPr>
        <p:spPr>
          <a:xfrm rot="16200000">
            <a:off x="2005014" y="642937"/>
            <a:ext cx="95249" cy="31146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82879A-8AAE-4F1F-8264-5F7B4BAD6162}"/>
              </a:ext>
            </a:extLst>
          </p:cNvPr>
          <p:cNvSpPr/>
          <p:nvPr/>
        </p:nvSpPr>
        <p:spPr>
          <a:xfrm>
            <a:off x="3557587" y="2152651"/>
            <a:ext cx="66679" cy="34289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DF136B-9D9A-4324-80E7-7EAB85EF70F4}"/>
              </a:ext>
            </a:extLst>
          </p:cNvPr>
          <p:cNvSpPr/>
          <p:nvPr/>
        </p:nvSpPr>
        <p:spPr>
          <a:xfrm rot="16200000">
            <a:off x="2114552" y="4567237"/>
            <a:ext cx="95249" cy="31146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46ED1B-4DD7-4505-8FE4-FE9FC2C57B00}"/>
              </a:ext>
            </a:extLst>
          </p:cNvPr>
          <p:cNvSpPr/>
          <p:nvPr/>
        </p:nvSpPr>
        <p:spPr>
          <a:xfrm>
            <a:off x="3643319" y="5729290"/>
            <a:ext cx="66679" cy="34289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B0C6B-A8C1-438D-8312-7CAD0D0B7D6B}"/>
              </a:ext>
            </a:extLst>
          </p:cNvPr>
          <p:cNvSpPr/>
          <p:nvPr/>
        </p:nvSpPr>
        <p:spPr>
          <a:xfrm>
            <a:off x="509587" y="4833938"/>
            <a:ext cx="95250" cy="134302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14FE69C-8CF7-4B04-96AE-769D8B05BBAA}"/>
              </a:ext>
            </a:extLst>
          </p:cNvPr>
          <p:cNvSpPr/>
          <p:nvPr/>
        </p:nvSpPr>
        <p:spPr>
          <a:xfrm>
            <a:off x="6094959" y="3938587"/>
            <a:ext cx="428625" cy="4381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7B9DB70-6D48-4EBF-8F26-DE0B1DA48688}"/>
              </a:ext>
            </a:extLst>
          </p:cNvPr>
          <p:cNvSpPr/>
          <p:nvPr/>
        </p:nvSpPr>
        <p:spPr>
          <a:xfrm>
            <a:off x="6094963" y="4048125"/>
            <a:ext cx="191537" cy="2143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3B88B8C-E5BD-42BE-8898-AA6BAF0CD7DE}"/>
              </a:ext>
            </a:extLst>
          </p:cNvPr>
          <p:cNvSpPr/>
          <p:nvPr/>
        </p:nvSpPr>
        <p:spPr>
          <a:xfrm>
            <a:off x="3488531" y="3938587"/>
            <a:ext cx="461969" cy="4381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8" name="Picture 12" descr="Blast, bomb, burst, effect, explode, boom, powerful explosion icon">
            <a:extLst>
              <a:ext uri="{FF2B5EF4-FFF2-40B4-BE49-F238E27FC236}">
                <a16:creationId xmlns:a16="http://schemas.microsoft.com/office/drawing/2014/main" id="{85809AA2-504F-4066-B72D-07D4CDB46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129" y="3781425"/>
            <a:ext cx="823251" cy="82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124AC670-A446-4127-8C9C-58A3CEECADB2}"/>
              </a:ext>
            </a:extLst>
          </p:cNvPr>
          <p:cNvSpPr/>
          <p:nvPr/>
        </p:nvSpPr>
        <p:spPr>
          <a:xfrm>
            <a:off x="3402390" y="3882700"/>
            <a:ext cx="581025" cy="54516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AE6163-E861-48C8-83A1-0DC761384B13}"/>
              </a:ext>
            </a:extLst>
          </p:cNvPr>
          <p:cNvSpPr txBox="1"/>
          <p:nvPr/>
        </p:nvSpPr>
        <p:spPr>
          <a:xfrm>
            <a:off x="3512766" y="3872568"/>
            <a:ext cx="523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+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23F24C-94D5-4E22-8B49-B35EB66779F8}"/>
              </a:ext>
            </a:extLst>
          </p:cNvPr>
          <p:cNvSpPr txBox="1"/>
          <p:nvPr/>
        </p:nvSpPr>
        <p:spPr>
          <a:xfrm>
            <a:off x="6523584" y="4260666"/>
            <a:ext cx="129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Radioactive</a:t>
            </a:r>
          </a:p>
          <a:p>
            <a:r>
              <a:rPr lang="en-US" dirty="0"/>
              <a:t>Material</a:t>
            </a:r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976BD211-0F61-4D00-B2A0-E6E29FDFD6DD}"/>
              </a:ext>
            </a:extLst>
          </p:cNvPr>
          <p:cNvSpPr/>
          <p:nvPr/>
        </p:nvSpPr>
        <p:spPr>
          <a:xfrm>
            <a:off x="3512766" y="4537944"/>
            <a:ext cx="380992" cy="953163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435BB3C-8EBA-4552-895D-775243DEE580}"/>
              </a:ext>
            </a:extLst>
          </p:cNvPr>
          <p:cNvSpPr txBox="1"/>
          <p:nvPr/>
        </p:nvSpPr>
        <p:spPr>
          <a:xfrm>
            <a:off x="3956649" y="4640318"/>
            <a:ext cx="942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Flow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9691D9-3604-4020-9C1A-02EF82C0437C}"/>
              </a:ext>
            </a:extLst>
          </p:cNvPr>
          <p:cNvSpPr txBox="1"/>
          <p:nvPr/>
        </p:nvSpPr>
        <p:spPr>
          <a:xfrm>
            <a:off x="10333608" y="6420637"/>
            <a:ext cx="185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[3] [5] [6] [11] [12]</a:t>
            </a:r>
          </a:p>
        </p:txBody>
      </p:sp>
      <p:pic>
        <p:nvPicPr>
          <p:cNvPr id="1026" name="Picture 2" descr="Fast, fart, smoke, run icon - Download on Iconfinder">
            <a:extLst>
              <a:ext uri="{FF2B5EF4-FFF2-40B4-BE49-F238E27FC236}">
                <a16:creationId xmlns:a16="http://schemas.microsoft.com/office/drawing/2014/main" id="{751F46C2-94EE-4E60-9F45-C86054383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20613">
            <a:off x="1194600" y="320420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X Red Mark - Free vector graphic on Pixabay">
            <a:extLst>
              <a:ext uri="{FF2B5EF4-FFF2-40B4-BE49-F238E27FC236}">
                <a16:creationId xmlns:a16="http://schemas.microsoft.com/office/drawing/2014/main" id="{A8B2B97B-3991-4086-B2D2-872232E6B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480" y="4627492"/>
            <a:ext cx="619563" cy="61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ACDBF9-E7E3-452D-97E0-ABC7BF1B5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6575" y="2660240"/>
            <a:ext cx="2959434" cy="29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46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4.44444E-6 L -0.20338 -0.0016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69" y="-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5" grpId="0" animBg="1"/>
      <p:bldP spid="26" grpId="0" animBg="1"/>
      <p:bldP spid="27" grpId="0"/>
      <p:bldP spid="29" grpId="0" animBg="1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34BDE-7EA5-443B-9ABF-EC0B30D50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Comparing Smoke detectors based on Response rate [13]</a:t>
            </a:r>
          </a:p>
        </p:txBody>
      </p:sp>
      <p:pic>
        <p:nvPicPr>
          <p:cNvPr id="6146" name="Picture 2" descr="Smouldering - Wikipedia">
            <a:extLst>
              <a:ext uri="{FF2B5EF4-FFF2-40B4-BE49-F238E27FC236}">
                <a16:creationId xmlns:a16="http://schemas.microsoft.com/office/drawing/2014/main" id="{CD8FD966-6365-452F-88D3-87913A49B0F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97" y="2695184"/>
            <a:ext cx="4839456" cy="323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Flaming Fire">
            <a:extLst>
              <a:ext uri="{FF2B5EF4-FFF2-40B4-BE49-F238E27FC236}">
                <a16:creationId xmlns:a16="http://schemas.microsoft.com/office/drawing/2014/main" id="{930A4EB5-C50A-4725-B26F-A1552E66F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949" y="2695183"/>
            <a:ext cx="4934248" cy="323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271E18-D419-47BD-8E19-DFE19099CC02}"/>
              </a:ext>
            </a:extLst>
          </p:cNvPr>
          <p:cNvSpPr txBox="1"/>
          <p:nvPr/>
        </p:nvSpPr>
        <p:spPr>
          <a:xfrm>
            <a:off x="5662956" y="5556398"/>
            <a:ext cx="48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[8]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D99BCC-9C7A-4588-9CC1-7EC7F487BDBC}"/>
              </a:ext>
            </a:extLst>
          </p:cNvPr>
          <p:cNvSpPr txBox="1"/>
          <p:nvPr/>
        </p:nvSpPr>
        <p:spPr>
          <a:xfrm>
            <a:off x="11452197" y="5556398"/>
            <a:ext cx="46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[9]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06E112-9AD4-484A-B168-461FD03218F9}"/>
              </a:ext>
            </a:extLst>
          </p:cNvPr>
          <p:cNvSpPr txBox="1"/>
          <p:nvPr/>
        </p:nvSpPr>
        <p:spPr>
          <a:xfrm>
            <a:off x="834597" y="6063916"/>
            <a:ext cx="4589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Smoldering Fire - 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</a:rPr>
              <a:t>P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hotoelectric 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</a:rPr>
              <a:t>S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moke 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</a:rPr>
              <a:t>A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larms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89BE3A-4464-4E29-9E6E-12CE95A3B482}"/>
              </a:ext>
            </a:extLst>
          </p:cNvPr>
          <p:cNvSpPr txBox="1"/>
          <p:nvPr/>
        </p:nvSpPr>
        <p:spPr>
          <a:xfrm>
            <a:off x="6517948" y="6063916"/>
            <a:ext cx="4589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Flaming Fire - 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Ionization 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</a:rPr>
              <a:t>S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moke 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</a:rPr>
              <a:t>A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larms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554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64397-C1DF-4F17-A210-529A38CE7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Ionization smoke detector false alarm</a:t>
            </a:r>
          </a:p>
        </p:txBody>
      </p:sp>
      <p:pic>
        <p:nvPicPr>
          <p:cNvPr id="1026" name="Picture 2" descr="What Is a Steam Shower? Plus Why You Might Want One | Real Simple">
            <a:extLst>
              <a:ext uri="{FF2B5EF4-FFF2-40B4-BE49-F238E27FC236}">
                <a16:creationId xmlns:a16="http://schemas.microsoft.com/office/drawing/2014/main" id="{697B66A1-9203-43F6-A931-0572DF75E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268" y="2343191"/>
            <a:ext cx="4648416" cy="310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grating burnt toast — Kate Joranson">
            <a:extLst>
              <a:ext uri="{FF2B5EF4-FFF2-40B4-BE49-F238E27FC236}">
                <a16:creationId xmlns:a16="http://schemas.microsoft.com/office/drawing/2014/main" id="{7E58ECEC-40D6-44E4-8ACC-BC7F2C96D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74" y="2343191"/>
            <a:ext cx="4648416" cy="310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315DCD-511E-4FD1-B620-6E9B5380E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0333" y="2922619"/>
            <a:ext cx="1949251" cy="19416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47D691-1504-4C7D-A094-0134B2DD7F09}"/>
              </a:ext>
            </a:extLst>
          </p:cNvPr>
          <p:cNvSpPr txBox="1"/>
          <p:nvPr/>
        </p:nvSpPr>
        <p:spPr>
          <a:xfrm>
            <a:off x="244574" y="5566974"/>
            <a:ext cx="56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[14]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E86A40-0C52-41A1-836E-580E40B890EC}"/>
              </a:ext>
            </a:extLst>
          </p:cNvPr>
          <p:cNvSpPr txBox="1"/>
          <p:nvPr/>
        </p:nvSpPr>
        <p:spPr>
          <a:xfrm>
            <a:off x="7293268" y="5610833"/>
            <a:ext cx="56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[15]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833085-539B-4D50-BAC5-A73402299AF2}"/>
              </a:ext>
            </a:extLst>
          </p:cNvPr>
          <p:cNvSpPr txBox="1"/>
          <p:nvPr/>
        </p:nvSpPr>
        <p:spPr>
          <a:xfrm>
            <a:off x="5116674" y="4966636"/>
            <a:ext cx="56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3565995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7FE94-9B6A-474C-BABC-A96350B1F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MQ2 Gas Sensor </a:t>
            </a:r>
          </a:p>
        </p:txBody>
      </p:sp>
      <p:pic>
        <p:nvPicPr>
          <p:cNvPr id="7172" name="Picture 4" descr="Arduino Project Working, Interfacing MQ2 Gas Sensor">
            <a:extLst>
              <a:ext uri="{FF2B5EF4-FFF2-40B4-BE49-F238E27FC236}">
                <a16:creationId xmlns:a16="http://schemas.microsoft.com/office/drawing/2014/main" id="{4915B744-D4A4-4DE7-9D2D-9100EFDA40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941" y="2203470"/>
            <a:ext cx="7648118" cy="437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053222-76E5-4BF9-8985-8875CFA67913}"/>
              </a:ext>
            </a:extLst>
          </p:cNvPr>
          <p:cNvSpPr txBox="1"/>
          <p:nvPr/>
        </p:nvSpPr>
        <p:spPr>
          <a:xfrm>
            <a:off x="9920059" y="6204492"/>
            <a:ext cx="555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[7]</a:t>
            </a:r>
          </a:p>
        </p:txBody>
      </p:sp>
    </p:spTree>
    <p:extLst>
      <p:ext uri="{BB962C8B-B14F-4D97-AF65-F5344CB8AC3E}">
        <p14:creationId xmlns:p14="http://schemas.microsoft.com/office/powerpoint/2010/main" val="242397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D7890-FD6D-4C9E-BAE8-C38FD8B8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MQ2 Gas sensor detects smoke?</a:t>
            </a:r>
          </a:p>
        </p:txBody>
      </p:sp>
      <p:pic>
        <p:nvPicPr>
          <p:cNvPr id="5122" name="Picture 2" descr="MQ2 Gas Sensor Working">
            <a:extLst>
              <a:ext uri="{FF2B5EF4-FFF2-40B4-BE49-F238E27FC236}">
                <a16:creationId xmlns:a16="http://schemas.microsoft.com/office/drawing/2014/main" id="{EFB69DE6-32EC-4F2B-B21A-DF4F689A234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1866899"/>
            <a:ext cx="10744199" cy="482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E9C1F4-F7CD-47AC-91A2-AF5038F20C7D}"/>
              </a:ext>
            </a:extLst>
          </p:cNvPr>
          <p:cNvSpPr txBox="1"/>
          <p:nvPr/>
        </p:nvSpPr>
        <p:spPr>
          <a:xfrm>
            <a:off x="11496674" y="6323544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[7]</a:t>
            </a:r>
          </a:p>
        </p:txBody>
      </p:sp>
    </p:spTree>
    <p:extLst>
      <p:ext uri="{BB962C8B-B14F-4D97-AF65-F5344CB8AC3E}">
        <p14:creationId xmlns:p14="http://schemas.microsoft.com/office/powerpoint/2010/main" val="1957473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tint val="99000"/>
                <a:shade val="96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C3935CB6-B0E3-44A7-AB37-996D901F7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387</TotalTime>
  <Words>709</Words>
  <Application>Microsoft Office PowerPoint</Application>
  <PresentationFormat>Widescreen</PresentationFormat>
  <Paragraphs>71</Paragraphs>
  <Slides>17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Corbel</vt:lpstr>
      <vt:lpstr>Times New Roman</vt:lpstr>
      <vt:lpstr>Wingdings</vt:lpstr>
      <vt:lpstr>Banded</vt:lpstr>
      <vt:lpstr>PowerPoint Presentation</vt:lpstr>
      <vt:lpstr>Contents</vt:lpstr>
      <vt:lpstr>Types of Smoke Detectors</vt:lpstr>
      <vt:lpstr>How Photoelectric smoke sensor Work?</vt:lpstr>
      <vt:lpstr>How Ionization Smoke detectors Work?</vt:lpstr>
      <vt:lpstr>Comparing Smoke detectors based on Response rate [13]</vt:lpstr>
      <vt:lpstr>Ionization smoke detector false alarm</vt:lpstr>
      <vt:lpstr>MQ2 Gas Sensor </vt:lpstr>
      <vt:lpstr>How MQ2 Gas sensor detects smoke?</vt:lpstr>
      <vt:lpstr>Output from the MQ2 Gas Sensor</vt:lpstr>
      <vt:lpstr>Using mq2 gas sensor with Arduino</vt:lpstr>
      <vt:lpstr>Quick Demonstrations of mq2 gas sensor in action</vt:lpstr>
      <vt:lpstr>MQ2 Gas sensor detecting smoke</vt:lpstr>
      <vt:lpstr>summary</vt:lpstr>
      <vt:lpstr>THANK YOU</vt:lpstr>
      <vt:lpstr>Citations</vt:lpstr>
      <vt:lpstr>Citations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YEO WEI HNG</dc:creator>
  <cp:lastModifiedBy>YEO WEI HNG</cp:lastModifiedBy>
  <cp:revision>46</cp:revision>
  <dcterms:created xsi:type="dcterms:W3CDTF">2020-10-30T15:07:49Z</dcterms:created>
  <dcterms:modified xsi:type="dcterms:W3CDTF">2020-11-05T13:28:57Z</dcterms:modified>
</cp:coreProperties>
</file>